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8" r:id="rId3"/>
    <p:sldId id="289" r:id="rId4"/>
    <p:sldId id="290" r:id="rId5"/>
    <p:sldId id="287" r:id="rId6"/>
    <p:sldId id="291" r:id="rId7"/>
    <p:sldId id="296" r:id="rId8"/>
    <p:sldId id="273" r:id="rId9"/>
    <p:sldId id="274" r:id="rId10"/>
    <p:sldId id="276" r:id="rId11"/>
    <p:sldId id="275" r:id="rId12"/>
    <p:sldId id="277" r:id="rId13"/>
    <p:sldId id="278" r:id="rId14"/>
    <p:sldId id="279" r:id="rId15"/>
    <p:sldId id="281" r:id="rId16"/>
    <p:sldId id="280" r:id="rId17"/>
    <p:sldId id="282" r:id="rId18"/>
    <p:sldId id="293" r:id="rId19"/>
    <p:sldId id="283" r:id="rId20"/>
    <p:sldId id="284" r:id="rId21"/>
    <p:sldId id="285" r:id="rId22"/>
    <p:sldId id="286" r:id="rId23"/>
    <p:sldId id="292" r:id="rId24"/>
    <p:sldId id="294" r:id="rId25"/>
    <p:sldId id="29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120" y="-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C5E01-CE4A-6143-82C3-C1E57D739E5C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B649D-FAED-9246-ABDA-22B04AEA7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7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hub.appirio.com</a:t>
            </a:r>
            <a:r>
              <a:rPr lang="en-US" dirty="0" smtClean="0"/>
              <a:t>/cloud-powered-blog/why-data-science-is-so-hot-right-now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B649D-FAED-9246-ABDA-22B04AEA72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6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</a:t>
            </a:r>
            <a:r>
              <a:rPr lang="en-US" baseline="0" dirty="0" smtClean="0"/>
              <a:t> you have this data set. 2 dimensional. </a:t>
            </a:r>
          </a:p>
          <a:p>
            <a:r>
              <a:rPr lang="en-US" baseline="0" dirty="0" smtClean="0"/>
              <a:t>Blue and red are training samples.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have a testing point</a:t>
            </a:r>
          </a:p>
          <a:p>
            <a:endParaRPr lang="en-US" baseline="0" dirty="0" smtClean="0"/>
          </a:p>
          <a:p>
            <a:r>
              <a:rPr lang="en-US" dirty="0" smtClean="0"/>
              <a:t>After</a:t>
            </a:r>
            <a:r>
              <a:rPr lang="en-US" baseline="0" dirty="0" smtClean="0"/>
              <a:t> asking class which red or blue. Ask them how they did it? Decision tree </a:t>
            </a:r>
            <a:r>
              <a:rPr lang="en-US" baseline="0" dirty="0" err="1" smtClean="0"/>
              <a:t>cutpoints</a:t>
            </a:r>
            <a:r>
              <a:rPr lang="en-US" baseline="0" dirty="0" smtClean="0"/>
              <a:t>? Did you compute a Naïve Bayes prior?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B649D-FAED-9246-ABDA-22B04AEA72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Outliers can dramatically change decision boundary. </a:t>
            </a:r>
          </a:p>
          <a:p>
            <a:r>
              <a:rPr lang="en-US" dirty="0" smtClean="0"/>
              <a:t>Doesn’t have any notion of prior. Doesn’t compute any confidence in the class.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B649D-FAED-9246-ABDA-22B04AEA72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Outliers can dramatically change decision boundary. </a:t>
            </a:r>
          </a:p>
          <a:p>
            <a:r>
              <a:rPr lang="en-US" dirty="0" smtClean="0"/>
              <a:t>Doesn’t have any notion of prior. Doesn’t compute any confidence in the class.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B649D-FAED-9246-ABDA-22B04AEA72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6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Outliers can dramatically change decision boundary. </a:t>
            </a:r>
          </a:p>
          <a:p>
            <a:r>
              <a:rPr lang="en-US" dirty="0" smtClean="0"/>
              <a:t>Doesn’t have any notion of prior. Doesn’t compute any confidence in the class.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B649D-FAED-9246-ABDA-22B04AEA72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Outliers can dramatically change decision boundary. </a:t>
            </a:r>
          </a:p>
          <a:p>
            <a:r>
              <a:rPr lang="en-US" dirty="0" smtClean="0"/>
              <a:t>Doesn’t have any notion of prior. Doesn’t compute any confidence in the class.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B649D-FAED-9246-ABDA-22B04AEA72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2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6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7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5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8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3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3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EF525-0E20-4842-A9AC-3888E39BE7A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0F3D6-D2EB-4475-87C0-437C17B55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9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KNN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Accelerate Data Academy</a:t>
            </a:r>
          </a:p>
          <a:p>
            <a:r>
              <a:rPr lang="en-US" dirty="0" smtClean="0"/>
              <a:t>Kurt </a:t>
            </a:r>
            <a:r>
              <a:rPr lang="en-US" dirty="0" err="1" smtClean="0"/>
              <a:t>Schuepfer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886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/>
              <a:t>Not just the point</a:t>
            </a:r>
          </a:p>
          <a:p>
            <a:r>
              <a:rPr lang="en-US" dirty="0" smtClean="0"/>
              <a:t>Whole region around the point that is going to be blue</a:t>
            </a:r>
          </a:p>
          <a:p>
            <a:pPr lvl="1"/>
            <a:r>
              <a:rPr lang="en-US" dirty="0" err="1" smtClean="0"/>
              <a:t>Voronoi</a:t>
            </a:r>
            <a:r>
              <a:rPr lang="en-US" dirty="0" smtClean="0"/>
              <a:t> cell</a:t>
            </a:r>
          </a:p>
          <a:p>
            <a:pPr lvl="1"/>
            <a:r>
              <a:rPr lang="en-US" dirty="0" smtClean="0"/>
              <a:t>Every training example has a </a:t>
            </a:r>
            <a:r>
              <a:rPr lang="en-US" dirty="0" err="1" smtClean="0"/>
              <a:t>Voronoi</a:t>
            </a:r>
            <a:r>
              <a:rPr lang="en-US" dirty="0" smtClean="0"/>
              <a:t> cell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057400"/>
            <a:ext cx="4114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Voronoi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dirty="0" err="1" smtClean="0"/>
              <a:t>esselation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1309" r="11309"/>
          <a:stretch>
            <a:fillRect/>
          </a:stretch>
        </p:blipFill>
        <p:spPr>
          <a:xfrm>
            <a:off x="4876800" y="2133600"/>
            <a:ext cx="3837690" cy="422116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Divide entire space into regions where each region pertains to one training example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567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/>
              <a:t>Boundary traces the </a:t>
            </a:r>
            <a:r>
              <a:rPr lang="en-US" dirty="0" err="1" smtClean="0"/>
              <a:t>Voronoi</a:t>
            </a:r>
            <a:r>
              <a:rPr lang="en-US" dirty="0" smtClean="0"/>
              <a:t> cells</a:t>
            </a:r>
          </a:p>
          <a:p>
            <a:r>
              <a:rPr lang="en-US" dirty="0"/>
              <a:t>Separates </a:t>
            </a:r>
            <a:r>
              <a:rPr lang="en-US" dirty="0" smtClean="0"/>
              <a:t>classes</a:t>
            </a:r>
          </a:p>
          <a:p>
            <a:r>
              <a:rPr lang="en-US" u="sng" dirty="0" smtClean="0"/>
              <a:t>Very flexible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decision boundary</a:t>
            </a:r>
          </a:p>
          <a:p>
            <a:pPr lvl="1"/>
            <a:r>
              <a:rPr lang="en-US" dirty="0" smtClean="0"/>
              <a:t>Non-linear</a:t>
            </a:r>
          </a:p>
          <a:p>
            <a:pPr lvl="1"/>
            <a:r>
              <a:rPr lang="en-US" dirty="0" smtClean="0"/>
              <a:t>Can be any shape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09800"/>
            <a:ext cx="4625489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9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However, this flexibility means it can be prone to </a:t>
            </a:r>
            <a:r>
              <a:rPr lang="en-US" dirty="0" err="1" smtClean="0"/>
              <a:t>overfitting</a:t>
            </a:r>
            <a:r>
              <a:rPr lang="en-US" dirty="0" smtClean="0"/>
              <a:t> the data</a:t>
            </a:r>
          </a:p>
          <a:p>
            <a:r>
              <a:rPr lang="en-US" dirty="0" smtClean="0"/>
              <a:t>Sensitive to outliers</a:t>
            </a:r>
          </a:p>
          <a:p>
            <a:r>
              <a:rPr lang="en-US" dirty="0" smtClean="0"/>
              <a:t>Is there a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549" y="3048000"/>
            <a:ext cx="3998811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267200"/>
            <a:ext cx="228600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826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in 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Solution: </a:t>
            </a:r>
            <a:r>
              <a:rPr lang="en-US" dirty="0" smtClean="0"/>
              <a:t>choose a larger value for K</a:t>
            </a:r>
          </a:p>
          <a:p>
            <a:pPr lvl="1"/>
            <a:r>
              <a:rPr lang="en-US" dirty="0" smtClean="0"/>
              <a:t>Look at 3 or 5 nearest neighbors</a:t>
            </a:r>
          </a:p>
          <a:p>
            <a:r>
              <a:rPr lang="en-US" dirty="0" smtClean="0"/>
              <a:t>Take a ‘majority vote’ for class membership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549" y="3048000"/>
            <a:ext cx="3998811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267200"/>
            <a:ext cx="228600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136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in 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Increasing K makes the algorithm more </a:t>
            </a:r>
            <a:r>
              <a:rPr lang="en-US" dirty="0" smtClean="0"/>
              <a:t>stable</a:t>
            </a:r>
          </a:p>
          <a:p>
            <a:r>
              <a:rPr lang="en-US" dirty="0" smtClean="0"/>
              <a:t>However, just like you can ‘</a:t>
            </a:r>
            <a:r>
              <a:rPr lang="en-US" dirty="0" err="1" smtClean="0"/>
              <a:t>overfit</a:t>
            </a:r>
            <a:r>
              <a:rPr lang="en-US" dirty="0" smtClean="0"/>
              <a:t>’ with a small K, you can also ‘</a:t>
            </a:r>
            <a:r>
              <a:rPr lang="en-US" dirty="0" err="1" smtClean="0"/>
              <a:t>underfit</a:t>
            </a:r>
            <a:r>
              <a:rPr lang="en-US" dirty="0" smtClean="0"/>
              <a:t>’ with too big a K.</a:t>
            </a:r>
          </a:p>
          <a:p>
            <a:r>
              <a:rPr lang="en-US" dirty="0" smtClean="0"/>
              <a:t>How to find optimal 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549" y="3048000"/>
            <a:ext cx="3998811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267200"/>
            <a:ext cx="228600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325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525963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Simple cross validation </a:t>
            </a:r>
            <a:r>
              <a:rPr lang="en-US" dirty="0" smtClean="0"/>
              <a:t>(holdout set)</a:t>
            </a:r>
          </a:p>
          <a:p>
            <a:pPr lvl="1"/>
            <a:r>
              <a:rPr lang="en-US" dirty="0" smtClean="0"/>
              <a:t>Split data into 80% train and 20% validation</a:t>
            </a:r>
          </a:p>
          <a:p>
            <a:pPr lvl="1"/>
            <a:r>
              <a:rPr lang="en-US" dirty="0" smtClean="0"/>
              <a:t>Determine K’s to test (e.g. 1, 3, 5, 7, 9)</a:t>
            </a:r>
          </a:p>
          <a:p>
            <a:pPr lvl="1"/>
            <a:r>
              <a:rPr lang="en-US" dirty="0" smtClean="0"/>
              <a:t>For each K:</a:t>
            </a:r>
          </a:p>
          <a:p>
            <a:pPr lvl="2"/>
            <a:r>
              <a:rPr lang="en-US" dirty="0" smtClean="0"/>
              <a:t>Build KNN algorithm on the training data set</a:t>
            </a:r>
          </a:p>
          <a:p>
            <a:pPr lvl="2"/>
            <a:r>
              <a:rPr lang="en-US" dirty="0" smtClean="0"/>
              <a:t>Predict outcomes of your validation data set</a:t>
            </a:r>
          </a:p>
          <a:p>
            <a:pPr lvl="2"/>
            <a:r>
              <a:rPr lang="en-US" dirty="0" smtClean="0"/>
              <a:t>Compare predicted to actual outcomes</a:t>
            </a:r>
          </a:p>
          <a:p>
            <a:pPr lvl="3"/>
            <a:r>
              <a:rPr lang="en-US" dirty="0" smtClean="0"/>
              <a:t>What % were classified correctly?</a:t>
            </a:r>
          </a:p>
          <a:p>
            <a:pPr lvl="2"/>
            <a:r>
              <a:rPr lang="en-US" dirty="0" smtClean="0"/>
              <a:t>Store accuracy rate in a data frame</a:t>
            </a:r>
          </a:p>
          <a:p>
            <a:pPr lvl="1"/>
            <a:r>
              <a:rPr lang="en-US" b="1" dirty="0" smtClean="0"/>
              <a:t>Choose K that maximizes classification accuracy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972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5-Fold Cross </a:t>
            </a:r>
            <a:r>
              <a:rPr lang="en-US" dirty="0"/>
              <a:t>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Divide the data into 5 equal parts (folds)</a:t>
            </a:r>
          </a:p>
          <a:p>
            <a:r>
              <a:rPr lang="en-US" dirty="0" smtClean="0"/>
              <a:t>For each K:</a:t>
            </a:r>
          </a:p>
          <a:p>
            <a:pPr lvl="1"/>
            <a:r>
              <a:rPr lang="en-US" dirty="0" smtClean="0"/>
              <a:t>For each fold:</a:t>
            </a:r>
          </a:p>
          <a:p>
            <a:pPr lvl="2"/>
            <a:r>
              <a:rPr lang="en-US" dirty="0" smtClean="0"/>
              <a:t>Perform simple cross validation</a:t>
            </a:r>
          </a:p>
          <a:p>
            <a:pPr lvl="3"/>
            <a:r>
              <a:rPr lang="en-US" dirty="0"/>
              <a:t>80% (4 folds) as the training set</a:t>
            </a:r>
          </a:p>
          <a:p>
            <a:pPr lvl="3"/>
            <a:r>
              <a:rPr lang="en-US" dirty="0" smtClean="0"/>
              <a:t>20% (1 fold) as the holdout/validation set</a:t>
            </a:r>
          </a:p>
          <a:p>
            <a:pPr lvl="1"/>
            <a:r>
              <a:rPr lang="en-US" dirty="0" smtClean="0"/>
              <a:t>Compute and store mean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classification accuracy </a:t>
            </a:r>
            <a:r>
              <a:rPr lang="en-US" dirty="0"/>
              <a:t>across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all </a:t>
            </a:r>
            <a:r>
              <a:rPr lang="en-US" dirty="0"/>
              <a:t>5 folds</a:t>
            </a:r>
          </a:p>
          <a:p>
            <a:r>
              <a:rPr lang="en-US" b="1" dirty="0" smtClean="0"/>
              <a:t>Choose K that maximizes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classification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495800"/>
            <a:ext cx="2984609" cy="20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2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that we have learned the basics, we can extend this algorithm easily into the world of regression</a:t>
            </a:r>
          </a:p>
        </p:txBody>
      </p:sp>
      <p:pic>
        <p:nvPicPr>
          <p:cNvPr id="7" name="Picture 6" descr="lm_sse_illustrati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267200"/>
            <a:ext cx="366395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Predicting a continuous, numeric outcome</a:t>
            </a:r>
          </a:p>
          <a:p>
            <a:pPr lvl="2"/>
            <a:r>
              <a:rPr lang="en-US" dirty="0" smtClean="0"/>
              <a:t>E.g. home prices, height, etc.</a:t>
            </a:r>
          </a:p>
        </p:txBody>
      </p:sp>
      <p:pic>
        <p:nvPicPr>
          <p:cNvPr id="7" name="Picture 6" descr="lm_sse_illustrati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267200"/>
            <a:ext cx="366395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47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Rising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62200"/>
            <a:ext cx="6629400" cy="3429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6477000"/>
            <a:ext cx="5816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www.datasciencecentral.com</a:t>
            </a:r>
            <a:r>
              <a:rPr lang="en-US" sz="1000" dirty="0"/>
              <a:t>/profiles/blogs</a:t>
            </a:r>
            <a:r>
              <a:rPr lang="en-US" sz="1000" dirty="0" smtClean="0"/>
              <a:t>/data</a:t>
            </a:r>
            <a:r>
              <a:rPr lang="en-US" sz="1000" dirty="0"/>
              <a:t>-science-ml-deep-learning-</a:t>
            </a:r>
            <a:r>
              <a:rPr lang="en-US" sz="1000" dirty="0" err="1"/>
              <a:t>iot</a:t>
            </a:r>
            <a:r>
              <a:rPr lang="en-US" sz="1000" dirty="0"/>
              <a:t>-</a:t>
            </a:r>
            <a:r>
              <a:rPr lang="en-US" sz="1000" dirty="0" err="1"/>
              <a:t>ai</a:t>
            </a:r>
            <a:r>
              <a:rPr lang="en-US" sz="1000" dirty="0"/>
              <a:t>-exploding</a:t>
            </a:r>
          </a:p>
        </p:txBody>
      </p:sp>
    </p:spTree>
    <p:extLst>
      <p:ext uri="{BB962C8B-B14F-4D97-AF65-F5344CB8AC3E}">
        <p14:creationId xmlns:p14="http://schemas.microsoft.com/office/powerpoint/2010/main" val="345381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KNN-regression, algorithm is (mostly) identical to KNN-classification</a:t>
            </a:r>
          </a:p>
          <a:p>
            <a:pPr lvl="1"/>
            <a:r>
              <a:rPr lang="en-US" b="1" dirty="0" smtClean="0"/>
              <a:t>Classification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predicts class membership based on a ‘majority vote’ of KNN</a:t>
            </a:r>
          </a:p>
          <a:p>
            <a:pPr lvl="1"/>
            <a:r>
              <a:rPr lang="en-US" b="1" dirty="0" smtClean="0"/>
              <a:t>Regression:</a:t>
            </a:r>
            <a:r>
              <a:rPr lang="en-US" dirty="0" smtClean="0"/>
              <a:t> predicts Y value based on the mean Y value of the K-nearest neighbors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1" t="84722" r="7032" b="1388"/>
          <a:stretch/>
        </p:blipFill>
        <p:spPr bwMode="auto">
          <a:xfrm>
            <a:off x="5410200" y="5334000"/>
            <a:ext cx="3248023" cy="96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46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each testing sample</a:t>
            </a:r>
          </a:p>
          <a:p>
            <a:pPr lvl="1"/>
            <a:r>
              <a:rPr lang="en-US" dirty="0" smtClean="0"/>
              <a:t>Compute the distance to all training samples</a:t>
            </a:r>
          </a:p>
          <a:p>
            <a:pPr lvl="1"/>
            <a:r>
              <a:rPr lang="en-US" dirty="0" smtClean="0"/>
              <a:t>Find K closest points</a:t>
            </a:r>
          </a:p>
          <a:p>
            <a:pPr lvl="1"/>
            <a:r>
              <a:rPr lang="en-US" b="1" dirty="0" smtClean="0"/>
              <a:t>Prediction:</a:t>
            </a:r>
            <a:r>
              <a:rPr lang="en-US" dirty="0" smtClean="0"/>
              <a:t> the mean of those points</a:t>
            </a:r>
          </a:p>
          <a:p>
            <a:r>
              <a:rPr lang="en-US" dirty="0" smtClean="0"/>
              <a:t>Optimize K with cross validation</a:t>
            </a:r>
          </a:p>
          <a:p>
            <a:pPr lvl="1"/>
            <a:r>
              <a:rPr lang="en-US" dirty="0" smtClean="0"/>
              <a:t>Select K that minimizes MSE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SE = mean squared difference between predicted and actual value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1" t="84722" r="7032" b="1388"/>
          <a:stretch/>
        </p:blipFill>
        <p:spPr bwMode="auto">
          <a:xfrm>
            <a:off x="5410200" y="5486400"/>
            <a:ext cx="3248023" cy="96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8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KNN works well with smaller data sets</a:t>
            </a:r>
          </a:p>
          <a:p>
            <a:r>
              <a:rPr lang="en-US" dirty="0" smtClean="0"/>
              <a:t>KNN works best with numeric features</a:t>
            </a:r>
          </a:p>
          <a:p>
            <a:r>
              <a:rPr lang="en-US" dirty="0" smtClean="0"/>
              <a:t>Need to scale all features prior to running algorithm</a:t>
            </a:r>
          </a:p>
          <a:p>
            <a:r>
              <a:rPr lang="en-US" dirty="0" smtClean="0"/>
              <a:t>KNN requires full data set (no NA’s)</a:t>
            </a:r>
          </a:p>
          <a:p>
            <a:r>
              <a:rPr lang="en-US" dirty="0" smtClean="0"/>
              <a:t>Can also tune across distance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are ready to learn how to do KNN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1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 we learned what KNN is</a:t>
            </a:r>
          </a:p>
          <a:p>
            <a:r>
              <a:rPr lang="en-US" dirty="0" smtClean="0"/>
              <a:t>How KNN works</a:t>
            </a:r>
          </a:p>
          <a:p>
            <a:r>
              <a:rPr lang="en-US" dirty="0" smtClean="0"/>
              <a:t>How we can use it for classification</a:t>
            </a:r>
          </a:p>
          <a:p>
            <a:r>
              <a:rPr lang="en-US" dirty="0" smtClean="0"/>
              <a:t>How we can use it for regression</a:t>
            </a:r>
          </a:p>
          <a:p>
            <a:r>
              <a:rPr lang="en-US" dirty="0" smtClean="0"/>
              <a:t>How to tune it with cross validation</a:t>
            </a:r>
          </a:p>
          <a:p>
            <a:r>
              <a:rPr lang="en-US" dirty="0" smtClean="0"/>
              <a:t>Practical tips for implementing it</a:t>
            </a:r>
          </a:p>
          <a:p>
            <a:r>
              <a:rPr lang="en-US" dirty="0" smtClean="0"/>
              <a:t>How to code it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02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Data Science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Machine Learning Workshop</a:t>
            </a:r>
          </a:p>
          <a:p>
            <a:pPr lvl="1"/>
            <a:r>
              <a:rPr lang="en-US" dirty="0" smtClean="0"/>
              <a:t>November 11</a:t>
            </a:r>
          </a:p>
          <a:p>
            <a:r>
              <a:rPr lang="en-US" dirty="0" smtClean="0"/>
              <a:t>Linear Regression Deep Dive Workshop</a:t>
            </a:r>
          </a:p>
          <a:p>
            <a:pPr lvl="1"/>
            <a:r>
              <a:rPr lang="en-US" dirty="0" smtClean="0"/>
              <a:t>November 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5638800"/>
            <a:ext cx="590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a</a:t>
            </a:r>
            <a:r>
              <a:rPr lang="en-US" sz="5400" dirty="0" err="1" smtClean="0"/>
              <a:t>cceleratecincy.com</a:t>
            </a:r>
            <a:endParaRPr lang="en-US" sz="5400" dirty="0"/>
          </a:p>
        </p:txBody>
      </p:sp>
      <p:pic>
        <p:nvPicPr>
          <p:cNvPr id="5" name="Picture 4" descr="Accelerate-KS01a-A00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05400"/>
            <a:ext cx="995763" cy="1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Rising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7556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6477000"/>
            <a:ext cx="45850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</a:t>
            </a:r>
            <a:r>
              <a:rPr lang="en-US" sz="1000" dirty="0" err="1"/>
              <a:t>www.kdnuggets.com</a:t>
            </a:r>
            <a:r>
              <a:rPr lang="en-US" sz="1000" dirty="0"/>
              <a:t>/2016/04/advantages-career-data-</a:t>
            </a:r>
            <a:r>
              <a:rPr lang="en-US" sz="1000" dirty="0" err="1"/>
              <a:t>science.html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3811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</a:t>
            </a:r>
            <a:r>
              <a:rPr lang="en-US" dirty="0" smtClean="0"/>
              <a:t>in Demand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81200"/>
            <a:ext cx="6299200" cy="3949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53000" y="6477000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</a:t>
            </a:r>
            <a:r>
              <a:rPr lang="en-US" sz="1000" dirty="0" err="1"/>
              <a:t>alldatascience.com</a:t>
            </a:r>
            <a:r>
              <a:rPr lang="en-US" sz="1000" dirty="0"/>
              <a:t>/2018/01/02/what-is-data-science/</a:t>
            </a:r>
          </a:p>
        </p:txBody>
      </p:sp>
    </p:spTree>
    <p:extLst>
      <p:ext uri="{BB962C8B-B14F-4D97-AF65-F5344CB8AC3E}">
        <p14:creationId xmlns:p14="http://schemas.microsoft.com/office/powerpoint/2010/main" val="100060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Scientist?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28800"/>
            <a:ext cx="5077171" cy="455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0325" y="6611779"/>
            <a:ext cx="4993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/>
              <a:t>https://</a:t>
            </a:r>
            <a:r>
              <a:rPr lang="en-US" sz="1000" dirty="0" err="1"/>
              <a:t>hub.appirio.com</a:t>
            </a:r>
            <a:r>
              <a:rPr lang="en-US" sz="1000" dirty="0"/>
              <a:t>/cloud-powered-blog/why-data-science-is-so-hot-right-</a:t>
            </a:r>
            <a:r>
              <a:rPr lang="en-US" sz="1000" dirty="0" smtClean="0"/>
              <a:t>now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984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ccelerate_flyer_corrid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334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4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get started today learning one algorithm</a:t>
            </a:r>
          </a:p>
          <a:p>
            <a:r>
              <a:rPr lang="en-US" dirty="0" smtClean="0"/>
              <a:t>Add one more skill to your toolkit</a:t>
            </a:r>
          </a:p>
          <a:p>
            <a:r>
              <a:rPr lang="en-US" dirty="0" smtClean="0"/>
              <a:t>KNN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0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for KNN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276600"/>
            <a:ext cx="3581025" cy="304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43800" y="4191000"/>
            <a:ext cx="274434" cy="3231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 smtClean="0"/>
              <a:t>?</a:t>
            </a:r>
            <a:endParaRPr lang="en-US" sz="15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676400"/>
            <a:ext cx="478849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Set of points (x,</a:t>
            </a:r>
            <a:r>
              <a:rPr lang="en-US" sz="3200" dirty="0"/>
              <a:t> </a:t>
            </a:r>
            <a:r>
              <a:rPr lang="en-US" sz="3200" dirty="0" smtClean="0"/>
              <a:t>y)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Two classes</a:t>
            </a: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Which class does the box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belong to?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Nearby points (neighbors)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are red.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- Therefore, predict red.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247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For each test sample:</a:t>
            </a:r>
          </a:p>
          <a:p>
            <a:pPr lvl="1"/>
            <a:r>
              <a:rPr lang="en-US" dirty="0" smtClean="0"/>
              <a:t>1) Find the nearest neighbor</a:t>
            </a:r>
          </a:p>
          <a:p>
            <a:pPr lvl="2"/>
            <a:r>
              <a:rPr lang="en-US" dirty="0" smtClean="0"/>
              <a:t>Use a distance function</a:t>
            </a:r>
          </a:p>
          <a:p>
            <a:pPr lvl="3"/>
            <a:r>
              <a:rPr lang="en-US" dirty="0" smtClean="0"/>
              <a:t>Euclidean, Hamming, </a:t>
            </a:r>
            <a:r>
              <a:rPr lang="en-US" dirty="0" err="1" smtClean="0"/>
              <a:t>Minkowski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2) Identify the class of the nearest neighbor</a:t>
            </a:r>
          </a:p>
          <a:p>
            <a:pPr lvl="1"/>
            <a:r>
              <a:rPr lang="en-US" dirty="0" smtClean="0"/>
              <a:t>3) Use that to predict the test sample class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819400"/>
            <a:ext cx="359109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945</Words>
  <Application>Microsoft Macintosh PowerPoint</Application>
  <PresentationFormat>On-screen Show (4:3)</PresentationFormat>
  <Paragraphs>144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KNN Demo</vt:lpstr>
      <vt:lpstr>Data Science is Rising</vt:lpstr>
      <vt:lpstr>Data Science is Rising</vt:lpstr>
      <vt:lpstr>Data Science is in Demand</vt:lpstr>
      <vt:lpstr>What is a Data Scientist?</vt:lpstr>
      <vt:lpstr>PowerPoint Presentation</vt:lpstr>
      <vt:lpstr>Today</vt:lpstr>
      <vt:lpstr>Intuition for KNN</vt:lpstr>
      <vt:lpstr>KNN Algorithm</vt:lpstr>
      <vt:lpstr>Voronoi Cells</vt:lpstr>
      <vt:lpstr>Voronoi Tesselation</vt:lpstr>
      <vt:lpstr>Decision Boundary</vt:lpstr>
      <vt:lpstr>Decision Boundary</vt:lpstr>
      <vt:lpstr>K in K-Nearest Neighbors</vt:lpstr>
      <vt:lpstr>K in K-Nearest Neighbors</vt:lpstr>
      <vt:lpstr>Cross Validation</vt:lpstr>
      <vt:lpstr>5-Fold Cross Validation</vt:lpstr>
      <vt:lpstr>KNN Regression</vt:lpstr>
      <vt:lpstr>KNN Regression</vt:lpstr>
      <vt:lpstr>KNN Regression</vt:lpstr>
      <vt:lpstr>KNN Regression</vt:lpstr>
      <vt:lpstr>Practical Tips</vt:lpstr>
      <vt:lpstr>Demo</vt:lpstr>
      <vt:lpstr>Summary</vt:lpstr>
      <vt:lpstr>Upcoming Data Science Events</vt:lpstr>
    </vt:vector>
  </TitlesOfParts>
  <Company>MACYS Inc / Bloomingdales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Kurt Schuepfer</dc:creator>
  <cp:lastModifiedBy>Kurt S.</cp:lastModifiedBy>
  <cp:revision>40</cp:revision>
  <dcterms:created xsi:type="dcterms:W3CDTF">2018-09-26T16:20:25Z</dcterms:created>
  <dcterms:modified xsi:type="dcterms:W3CDTF">2018-09-28T22:25:26Z</dcterms:modified>
</cp:coreProperties>
</file>